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vsdx" ContentType="application/vnd.ms-visio.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256" r:id="rId2"/>
    <p:sldId id="295" r:id="rId3"/>
    <p:sldId id="364" r:id="rId4"/>
    <p:sldId id="331" r:id="rId5"/>
    <p:sldId id="338" r:id="rId6"/>
    <p:sldId id="332" r:id="rId7"/>
    <p:sldId id="334" r:id="rId8"/>
    <p:sldId id="333" r:id="rId9"/>
    <p:sldId id="335" r:id="rId10"/>
    <p:sldId id="336" r:id="rId11"/>
    <p:sldId id="337" r:id="rId12"/>
    <p:sldId id="339" r:id="rId13"/>
    <p:sldId id="348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9" r:id="rId23"/>
    <p:sldId id="350" r:id="rId24"/>
    <p:sldId id="351" r:id="rId25"/>
    <p:sldId id="353" r:id="rId26"/>
    <p:sldId id="352" r:id="rId27"/>
    <p:sldId id="355" r:id="rId28"/>
    <p:sldId id="354" r:id="rId29"/>
    <p:sldId id="369" r:id="rId30"/>
    <p:sldId id="370" r:id="rId31"/>
    <p:sldId id="363" r:id="rId32"/>
    <p:sldId id="373" r:id="rId33"/>
    <p:sldId id="372" r:id="rId34"/>
    <p:sldId id="371" r:id="rId35"/>
    <p:sldId id="375" r:id="rId36"/>
    <p:sldId id="374" r:id="rId37"/>
    <p:sldId id="365" r:id="rId38"/>
    <p:sldId id="366" r:id="rId39"/>
    <p:sldId id="376" r:id="rId40"/>
    <p:sldId id="377" r:id="rId41"/>
    <p:sldId id="381" r:id="rId42"/>
    <p:sldId id="379" r:id="rId43"/>
    <p:sldId id="382" r:id="rId44"/>
    <p:sldId id="380" r:id="rId45"/>
    <p:sldId id="385" r:id="rId46"/>
    <p:sldId id="383" r:id="rId47"/>
    <p:sldId id="384" r:id="rId48"/>
    <p:sldId id="378" r:id="rId49"/>
    <p:sldId id="386" r:id="rId50"/>
    <p:sldId id="387" r:id="rId51"/>
    <p:sldId id="388" r:id="rId52"/>
    <p:sldId id="389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89299" autoAdjust="0"/>
  </p:normalViewPr>
  <p:slideViewPr>
    <p:cSldViewPr snapToGrid="0">
      <p:cViewPr varScale="1">
        <p:scale>
          <a:sx n="61" d="100"/>
          <a:sy n="61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&#199;al&#305;&#351;\Avrasya\Dersler\Temel%20&#304;&#351;lemler\G&#305;da%20M&#252;h.%20Giri&#351;\G&#305;da%20M&#252;h.%20Giri&#35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'Example 1.5'!$B$1</c:f>
              <c:strCache>
                <c:ptCount val="1"/>
                <c:pt idx="0">
                  <c:v>Nem içeriği (Kuru) (kg su/kg kuru madde)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xVal>
            <c:numRef>
              <c:f>'Example 1.5'!$A$2:$A$10</c:f>
              <c:numCache>
                <c:formatCode>General</c:formatCode>
                <c:ptCount val="9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</c:numCache>
            </c:numRef>
          </c:xVal>
          <c:yVal>
            <c:numRef>
              <c:f>'Example 1.5'!$B$2:$B$10</c:f>
              <c:numCache>
                <c:formatCode>0.00</c:formatCode>
                <c:ptCount val="9"/>
                <c:pt idx="0">
                  <c:v>11.111111111111111</c:v>
                </c:pt>
                <c:pt idx="1">
                  <c:v>25</c:v>
                </c:pt>
                <c:pt idx="2">
                  <c:v>42.857142857142854</c:v>
                </c:pt>
                <c:pt idx="3">
                  <c:v>66.666666666666657</c:v>
                </c:pt>
                <c:pt idx="4">
                  <c:v>100</c:v>
                </c:pt>
                <c:pt idx="5">
                  <c:v>150</c:v>
                </c:pt>
                <c:pt idx="6">
                  <c:v>233.33333333333334</c:v>
                </c:pt>
                <c:pt idx="7">
                  <c:v>400</c:v>
                </c:pt>
                <c:pt idx="8">
                  <c:v>900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36-4565-86FC-45A353256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6237416"/>
        <c:axId val="446237744"/>
      </c:scatterChart>
      <c:valAx>
        <c:axId val="446237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Nem içeriği (Yaş) (kg su/kg yaş madde)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46237744"/>
        <c:crossesAt val="0"/>
        <c:crossBetween val="midCat"/>
      </c:valAx>
      <c:valAx>
        <c:axId val="44623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Nem içeriği (Kuru) (kg su/kg kuru madde)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462374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872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377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1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19.11.2018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2859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40000"/>
              </a:lnSpc>
            </a:pPr>
            <a:r>
              <a:rPr lang="tr-TR" sz="2400" dirty="0"/>
              <a:t>Gıda Mühendisliği Bölümü</a:t>
            </a:r>
          </a:p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2018-2019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8D158-B064-4958-BEE4-854C972CD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Mol oranı: </a:t>
                </a:r>
                <a:r>
                  <a:rPr lang="tr-TR" sz="2800" dirty="0"/>
                  <a:t>bir </a:t>
                </a:r>
                <a:r>
                  <a:rPr lang="tr-TR" sz="2800" dirty="0">
                    <a:solidFill>
                      <a:srgbClr val="0070C0"/>
                    </a:solidFill>
                  </a:rPr>
                  <a:t>maddenin </a:t>
                </a:r>
                <a:r>
                  <a:rPr lang="tr-TR" sz="2800" dirty="0" err="1">
                    <a:solidFill>
                      <a:srgbClr val="0070C0"/>
                    </a:solidFill>
                  </a:rPr>
                  <a:t>mol</a:t>
                </a:r>
                <a:r>
                  <a:rPr lang="tr-TR" sz="2800" dirty="0">
                    <a:solidFill>
                      <a:srgbClr val="0070C0"/>
                    </a:solidFill>
                  </a:rPr>
                  <a:t> sayısının </a:t>
                </a:r>
                <a:r>
                  <a:rPr lang="tr-TR" sz="2800" dirty="0"/>
                  <a:t>, </a:t>
                </a:r>
                <a:r>
                  <a:rPr lang="tr-TR" sz="2800" dirty="0">
                    <a:solidFill>
                      <a:srgbClr val="00B050"/>
                    </a:solidFill>
                  </a:rPr>
                  <a:t>sistemin toplam </a:t>
                </a:r>
                <a:r>
                  <a:rPr lang="tr-TR" sz="2800" dirty="0" err="1">
                    <a:solidFill>
                      <a:srgbClr val="00B050"/>
                    </a:solidFill>
                  </a:rPr>
                  <a:t>mol</a:t>
                </a:r>
                <a:r>
                  <a:rPr lang="tr-TR" sz="2800" dirty="0">
                    <a:solidFill>
                      <a:srgbClr val="00B050"/>
                    </a:solidFill>
                  </a:rPr>
                  <a:t> sayısına</a:t>
                </a:r>
                <a:r>
                  <a:rPr lang="tr-TR" sz="2800" dirty="0"/>
                  <a:t> bölümüdür.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𝑠𝑎𝑘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𝑠𝑎𝑘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𝑠𝑢</m:t>
                              </m:r>
                            </m:sub>
                          </m:sSub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𝑠𝑎𝑘𝑘𝑎𝑟𝑜𝑧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𝑠𝑎𝑘𝑘𝑎𝑟𝑜𝑧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𝑚𝑜𝑙𝑒𝑘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𝑠𝑎𝑘𝑘𝑎𝑟𝑜𝑧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num>
                            <m:den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𝑠𝑎𝑘𝑘𝑎𝑟𝑜𝑧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𝑚𝑜𝑙𝑒𝑘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𝑠𝑢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𝑠𝑢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𝑚𝑜𝑙𝑒𝑘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𝑡𝑙𝑒𝑠𝑖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85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Molalite</a:t>
                </a:r>
                <a:r>
                  <a:rPr lang="tr-TR" sz="2800" dirty="0"/>
                  <a:t>: bir çözeltideki A bileşeninin </a:t>
                </a:r>
                <a:r>
                  <a:rPr lang="tr-TR" sz="2800" dirty="0" err="1"/>
                  <a:t>molalitesi</a:t>
                </a:r>
                <a:r>
                  <a:rPr lang="tr-TR" sz="2800" dirty="0"/>
                  <a:t>, çözücü olarak seçilen diğer başka bir bileşenin birim kütlesi başına A bileşeninin miktarı olarak ifade edilir.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𝑠𝑎𝑘𝑘𝑎𝑟𝑜𝑧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𝑠𝑦𝑎𝚤𝑠𝚤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 r="-9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7198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Verilen ve hesaplanacak konsantrasyonları adları A sütünde, birimler ise E sütünde, ve verilerin değerleri B sütünde aşağıdaki  gibi yazınız.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3DA7EEA-8FD6-4B95-B4E4-4455AE5213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945" r="65862" b="35855"/>
          <a:stretch/>
        </p:blipFill>
        <p:spPr>
          <a:xfrm>
            <a:off x="3845601" y="1797268"/>
            <a:ext cx="6862089" cy="443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1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Konsantrasyonların hesaplanan eşitlikler B6:B12 hücrelerde aşağıdaki gibi yazınız.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2911B37-BE20-44F5-B48E-6835E3C04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342" y="1750235"/>
            <a:ext cx="10474647" cy="489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66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956CE94-A915-44CA-B2C9-30D0BC486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52" y="362607"/>
            <a:ext cx="11688095" cy="592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64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Nem Oranı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%0 ile %90 arasında %10 basamak artışıyla yaş temelde nem içeriğinden kuru temelde nem içeriğine çevirmeyi içeren bir tablo hazırlayınız.</a:t>
            </a:r>
          </a:p>
        </p:txBody>
      </p:sp>
    </p:spTree>
    <p:extLst>
      <p:ext uri="{BB962C8B-B14F-4D97-AF65-F5344CB8AC3E}">
        <p14:creationId xmlns:p14="http://schemas.microsoft.com/office/powerpoint/2010/main" val="3559482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/>
                  <a:t>Nem yaş temel olarak ifadesi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𝑔𝚤𝑑𝑎𝑑𝑎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𝑠𝑢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𝑌𝑎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ş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𝑔𝚤𝑑𝑎𝑛𝚤𝑛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𝑘𝑢𝑟𝑢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𝑚𝑎𝑑𝑑𝑒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/>
                  <a:t>Nem kuru temel olarak ifadesi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𝑔𝚤𝑑𝑎𝑑𝑎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𝑠𝑢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𝐾𝑢𝑟𝑢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𝑔𝚤𝑑𝑎𝑛𝚤𝑛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542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𝑔𝚤𝑑𝑎𝑑𝑎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𝑡𝑙𝑒𝑠𝑖</m:t>
                      </m:r>
                      <m:r>
                        <a:rPr lang="tr-TR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𝑠𝑢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𝑡𝑙𝑒𝑠𝑖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𝑘𝑢𝑟𝑢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𝑚𝑎𝑑𝑑𝑒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𝑡𝑙𝑒𝑠𝑖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𝑔𝚤𝑑𝑎𝑑𝑎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𝑠𝑢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𝐾𝑢𝑟𝑢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𝑔𝚤𝑑𝑎𝑛𝚤𝑛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𝑠𝑢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𝑘𝑢𝑟𝑢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𝑚𝑎𝑑𝑑𝑒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tr-TR" sz="2800" dirty="0"/>
                            <m:t> 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𝐾𝑢𝑟𝑢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𝑔𝚤𝑑𝑎𝑛𝚤𝑛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𝑡𝑙𝑒𝑠𝑖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tr-TR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508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tr-TR" sz="2800" i="1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1E220F2C-5B83-492F-AA18-1545AB78D513}"/>
                  </a:ext>
                </a:extLst>
              </p:cNvPr>
              <p:cNvSpPr/>
              <p:nvPr/>
            </p:nvSpPr>
            <p:spPr>
              <a:xfrm>
                <a:off x="9048680" y="362607"/>
                <a:ext cx="2185470" cy="971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1E220F2C-5B83-492F-AA18-1545AB78D5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680" y="362607"/>
                <a:ext cx="2185470" cy="9717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9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C55264-31A7-4BF7-A882-6BCAD8C8F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9" y="1066800"/>
            <a:ext cx="1157580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3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Bu hafta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Çözeltinin konsantrasyonu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Kuru ve yaş temelde nem içeriği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Reynolds Sayısı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tr-TR" sz="2400" b="1" dirty="0">
                <a:solidFill>
                  <a:srgbClr val="FF0000"/>
                </a:solidFill>
              </a:rPr>
              <a:t>EĞER İşleve , Ve, Yada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603F090-E52F-4C7B-8C38-75CC5506B0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05" r="60302" b="42295"/>
          <a:stretch/>
        </p:blipFill>
        <p:spPr>
          <a:xfrm>
            <a:off x="499241" y="876730"/>
            <a:ext cx="11193517" cy="510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11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Grafik 3">
            <a:extLst>
              <a:ext uri="{FF2B5EF4-FFF2-40B4-BE49-F238E27FC236}">
                <a16:creationId xmlns:a16="http://schemas.microsoft.com/office/drawing/2014/main" id="{5DBA2A63-B469-4097-A7DE-8CF5A6D225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322799"/>
              </p:ext>
            </p:extLst>
          </p:nvPr>
        </p:nvGraphicFramePr>
        <p:xfrm>
          <a:off x="1303282" y="362607"/>
          <a:ext cx="9585435" cy="5580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7501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FF0000"/>
                </a:solidFill>
              </a:rPr>
              <a:t>Reynolds</a:t>
            </a:r>
            <a:r>
              <a:rPr lang="tr-TR" sz="3600" b="1" dirty="0">
                <a:solidFill>
                  <a:srgbClr val="FF0000"/>
                </a:solidFill>
              </a:rPr>
              <a:t> Sayısı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borunun içinde veya farklı şekillerdeki cisimlerin üzerinde akan akışkanın akış özelliklerinin nicel olarak tanımlanması için </a:t>
            </a:r>
            <a:r>
              <a:rPr lang="tr-TR" sz="2800" dirty="0" err="1"/>
              <a:t>Reynolds</a:t>
            </a:r>
            <a:r>
              <a:rPr lang="tr-TR" sz="2800" dirty="0"/>
              <a:t> sayısını kullanılmaktadır.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Reynolds</a:t>
            </a:r>
            <a:r>
              <a:rPr lang="tr-TR" sz="2800" dirty="0"/>
              <a:t> sayısını belirli akış koşullarında verilen bir sıvının nasıl davranacağını özel olarak tanımlamak için kullanabiliriz.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49274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Reynolds</a:t>
            </a:r>
            <a:r>
              <a:rPr lang="tr-TR" sz="2800" dirty="0"/>
              <a:t> sayısı </a:t>
            </a:r>
            <a:r>
              <a:rPr lang="tr-TR" sz="2800" dirty="0">
                <a:solidFill>
                  <a:srgbClr val="FF0000"/>
                </a:solidFill>
              </a:rPr>
              <a:t>2100</a:t>
            </a:r>
            <a:r>
              <a:rPr lang="tr-TR" sz="2800" dirty="0"/>
              <a:t> veya daha az olduğu sürece, akış özellikleri </a:t>
            </a:r>
            <a:r>
              <a:rPr lang="tr-TR" sz="2800" dirty="0" err="1">
                <a:solidFill>
                  <a:srgbClr val="FF0000"/>
                </a:solidFill>
              </a:rPr>
              <a:t>laminar</a:t>
            </a:r>
            <a:r>
              <a:rPr lang="tr-TR" sz="2800" dirty="0"/>
              <a:t> veya düzgün akıştır.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2100 ve 4000 </a:t>
            </a:r>
            <a:r>
              <a:rPr lang="tr-TR" sz="2800" dirty="0"/>
              <a:t>arası </a:t>
            </a:r>
            <a:r>
              <a:rPr lang="tr-TR" sz="2800" dirty="0" err="1"/>
              <a:t>Reynolds</a:t>
            </a:r>
            <a:r>
              <a:rPr lang="tr-TR" sz="2800" dirty="0"/>
              <a:t> sayıları geçiş akışını gösterir.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Reynolds</a:t>
            </a:r>
            <a:r>
              <a:rPr lang="tr-TR" sz="2800" dirty="0"/>
              <a:t> sayısının </a:t>
            </a:r>
            <a:r>
              <a:rPr lang="tr-TR" sz="2800" dirty="0">
                <a:solidFill>
                  <a:srgbClr val="0070C0"/>
                </a:solidFill>
              </a:rPr>
              <a:t>4000'in üzerine </a:t>
            </a:r>
            <a:r>
              <a:rPr lang="tr-TR" sz="2800" dirty="0"/>
              <a:t>çıkması </a:t>
            </a:r>
            <a:r>
              <a:rPr lang="tr-TR" sz="2800" dirty="0">
                <a:solidFill>
                  <a:srgbClr val="0070C0"/>
                </a:solidFill>
              </a:rPr>
              <a:t>kargaşalı</a:t>
            </a:r>
            <a:r>
              <a:rPr lang="tr-TR" sz="2800" dirty="0"/>
              <a:t> akışı gösterir. </a:t>
            </a:r>
          </a:p>
        </p:txBody>
      </p:sp>
    </p:spTree>
    <p:extLst>
      <p:ext uri="{BB962C8B-B14F-4D97-AF65-F5344CB8AC3E}">
        <p14:creationId xmlns:p14="http://schemas.microsoft.com/office/powerpoint/2010/main" val="1715891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 err="1"/>
                  <a:t>Reynolds</a:t>
                </a:r>
                <a:r>
                  <a:rPr lang="tr-TR" sz="2800" dirty="0"/>
                  <a:t> (1874) tarafından yapılan deneylere dayanarak, eylemsizlik kuvvetleri sıvının yoğunluğu, </a:t>
                </a:r>
                <a:r>
                  <a:rPr lang="tr-TR" sz="2800" i="1" dirty="0"/>
                  <a:t>ρ</a:t>
                </a:r>
                <a:r>
                  <a:rPr lang="tr-TR" sz="2800" dirty="0"/>
                  <a:t>, boru çapı, </a:t>
                </a:r>
                <a:r>
                  <a:rPr lang="tr-TR" sz="2800" i="1" dirty="0"/>
                  <a:t>D</a:t>
                </a:r>
                <a:r>
                  <a:rPr lang="tr-TR" sz="2800" dirty="0"/>
                  <a:t>, ve ortalama akışkan hızının,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tr-TR" sz="2800" dirty="0"/>
                  <a:t>, fonksiyonudur.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Bununla beraber, viskoz kuvvetler sıvının viskozitesinin fonksiyonudur.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 err="1"/>
                  <a:t>Reynolds</a:t>
                </a:r>
                <a:r>
                  <a:rPr lang="tr-TR" sz="2800" dirty="0"/>
                  <a:t> sayısı denen </a:t>
                </a:r>
                <a:r>
                  <a:rPr lang="tr-TR" sz="2800" dirty="0" err="1"/>
                  <a:t>birimsiz</a:t>
                </a:r>
                <a:r>
                  <a:rPr lang="tr-TR" sz="2800" dirty="0"/>
                  <a:t> sayı eylemsizlik kuvvetlerinin viskoz kuvvetlere oranı olarak tanımlanır. </a:t>
                </a:r>
              </a:p>
              <a:p>
                <a:pPr marL="0" indent="0" algn="ctr">
                  <a:buNone/>
                </a:pPr>
                <a:r>
                  <a:rPr lang="tr-TR" sz="2800" dirty="0"/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𝑅𝑒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eylemsizlik</m:t>
                        </m:r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kuvvetleri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viskoz</m:t>
                        </m:r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kuvvetler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322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tr-TR" sz="3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</m:oMath>
                  </m:oMathPara>
                </a14:m>
                <a:endParaRPr lang="tr-TR" sz="30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Kütlesel akış hızı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tr-TR" sz="2800" dirty="0"/>
                  <a:t> (kg/s), yoğunluğun, ρ, boru veya tüpün kesit alanı A’nın ve akışkanın ortalama hızı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tr-TR" sz="2800" dirty="0"/>
                  <a:t>'</a:t>
                </a:r>
                <a:r>
                  <a:rPr lang="tr-TR" sz="2800" dirty="0" err="1"/>
                  <a:t>nun</a:t>
                </a:r>
                <a:r>
                  <a:rPr lang="tr-TR" sz="2800" dirty="0"/>
                  <a:t> bir fonksiyonudur.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Kütlesel akış hızının yatışkın halde sabit kaldığını durumunda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tr-TR" sz="32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4 </m:t>
                          </m:r>
                          <m:acc>
                            <m:accPr>
                              <m:chr m:val="̅"/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̇"/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</m:acc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𝜇𝜋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83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Sıvılar gibi sıkıştırılamayan akışkanlar için, yoğunluk sabit kalır.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Hacimsel akış hızı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</m:oMath>
                </a14:m>
                <a:r>
                  <a:rPr lang="tr-TR" sz="2800" dirty="0"/>
                  <a:t> borunun kesit alanın A'nın ortalama akışkan hızı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tr-TR" sz="2800" dirty="0"/>
                  <a:t> ile çarpımıdır.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tr-TR" sz="32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sub>
                      </m:sSub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</m:acc>
                        </m:num>
                        <m:den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𝜇𝜋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071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635061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boruda akan suyun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Borunun iç çapı 3 cm'dir.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Suyun yoğunluğu 997,1 kg/m</a:t>
            </a:r>
            <a:r>
              <a:rPr lang="tr-TR" sz="2800" baseline="30000" dirty="0"/>
              <a:t>3</a:t>
            </a:r>
            <a:r>
              <a:rPr lang="tr-TR" sz="2800" dirty="0"/>
              <a:t>'tür.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Suyun </a:t>
            </a:r>
            <a:r>
              <a:rPr lang="tr-TR" sz="2800" dirty="0" err="1"/>
              <a:t>visikozitesi</a:t>
            </a:r>
            <a:r>
              <a:rPr lang="tr-TR" sz="2800" dirty="0"/>
              <a:t> 880,637 x 10</a:t>
            </a:r>
            <a:r>
              <a:rPr lang="tr-TR" sz="2800" baseline="30000" dirty="0"/>
              <a:t>-6</a:t>
            </a:r>
            <a:r>
              <a:rPr lang="tr-TR" sz="2800" dirty="0"/>
              <a:t> </a:t>
            </a:r>
            <a:r>
              <a:rPr lang="tr-TR" sz="2800" dirty="0" err="1"/>
              <a:t>Pa</a:t>
            </a:r>
            <a:r>
              <a:rPr lang="tr-TR" sz="2800" dirty="0"/>
              <a:t> s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Akış hızı 0,01, 0,010 ve 0,5 m/s olduğunda</a:t>
            </a:r>
          </a:p>
        </p:txBody>
      </p:sp>
    </p:spTree>
    <p:extLst>
      <p:ext uri="{BB962C8B-B14F-4D97-AF65-F5344CB8AC3E}">
        <p14:creationId xmlns:p14="http://schemas.microsoft.com/office/powerpoint/2010/main" val="443075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Reynolds sayısı hesaplamak için ve akış tipi ‘</a:t>
            </a:r>
            <a:r>
              <a:rPr lang="tr-TR" sz="2800" dirty="0" err="1"/>
              <a:t>Laminar</a:t>
            </a:r>
            <a:r>
              <a:rPr lang="tr-TR" sz="2800" dirty="0"/>
              <a:t>’, ‘</a:t>
            </a:r>
            <a:r>
              <a:rPr lang="tr-TR" sz="2800" dirty="0" err="1"/>
              <a:t>Giçiş</a:t>
            </a:r>
            <a:r>
              <a:rPr lang="tr-TR" sz="2800" dirty="0"/>
              <a:t>’ veya ‘</a:t>
            </a:r>
            <a:r>
              <a:rPr lang="tr-TR" sz="2800" dirty="0" err="1"/>
              <a:t>Gargaşalı</a:t>
            </a:r>
            <a:r>
              <a:rPr lang="tr-TR" sz="2800" dirty="0"/>
              <a:t>’ olduğunu bir hücrede gösterilmesi bir Excel sayfayı oluşturunuz.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4285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Boş bir sayfayı oluşturunuz.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Aşağıdaki tablo gibi başlıklar ve değerleri yazınız.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Reynolds sayısı hesaplamak için B9 hücrede B3*B4*B5/B6 eşitliğini yazınız.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85CA56A-D070-4092-AFB4-5E0CC16A0F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5" r="52543" b="41835"/>
          <a:stretch/>
        </p:blipFill>
        <p:spPr>
          <a:xfrm>
            <a:off x="1639613" y="3076903"/>
            <a:ext cx="8652316" cy="341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9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Çözeltinin konsantrasyonu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şeker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çözeltisinin konsantrasyon birimlerini </a:t>
            </a:r>
            <a:r>
              <a:rPr lang="tr-TR" sz="2800" dirty="0"/>
              <a:t>bilgisayar kullanarak hesaplama tablosu şeklinde geliştiriniz.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Şeker çözeltisi </a:t>
            </a:r>
            <a:r>
              <a:rPr lang="tr-TR" sz="2800" dirty="0">
                <a:solidFill>
                  <a:srgbClr val="00B050"/>
                </a:solidFill>
              </a:rPr>
              <a:t>10 kg </a:t>
            </a:r>
            <a:r>
              <a:rPr lang="tr-TR" sz="2800" dirty="0" err="1">
                <a:solidFill>
                  <a:srgbClr val="00B050"/>
                </a:solidFill>
              </a:rPr>
              <a:t>sakkarozun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90 kg suda </a:t>
            </a:r>
            <a:r>
              <a:rPr lang="tr-TR" sz="2800" dirty="0"/>
              <a:t>çözünmesi ile hazırlanır.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Çözeltinin </a:t>
            </a:r>
            <a:r>
              <a:rPr lang="tr-TR" sz="2800" dirty="0">
                <a:solidFill>
                  <a:srgbClr val="FF0000"/>
                </a:solidFill>
              </a:rPr>
              <a:t>yoğunluğu 1040 kg/m</a:t>
            </a:r>
            <a:r>
              <a:rPr lang="tr-TR" sz="2800" baseline="30000" dirty="0">
                <a:solidFill>
                  <a:srgbClr val="FF0000"/>
                </a:solidFill>
              </a:rPr>
              <a:t>3</a:t>
            </a:r>
            <a:r>
              <a:rPr lang="tr-TR" sz="2800" dirty="0">
                <a:solidFill>
                  <a:srgbClr val="FF0000"/>
                </a:solidFill>
              </a:rPr>
              <a:t>’tür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6599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Akış tipi yazmak için EĞER işleve kullanılması gerek.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Eğer</a:t>
            </a:r>
            <a:r>
              <a:rPr lang="tr-TR" sz="2800" dirty="0"/>
              <a:t> fonksiyonu bir koşul belirlendikten sonra, koşula uyan </a:t>
            </a:r>
            <a:r>
              <a:rPr lang="tr-TR" sz="2800" b="1" dirty="0"/>
              <a:t>Doğru</a:t>
            </a:r>
            <a:r>
              <a:rPr lang="tr-TR" sz="2800" dirty="0"/>
              <a:t> değerini ve uymadığı zaman </a:t>
            </a:r>
            <a:r>
              <a:rPr lang="tr-TR" sz="2800" b="1" dirty="0"/>
              <a:t>Yanlış</a:t>
            </a:r>
            <a:r>
              <a:rPr lang="tr-TR" sz="2800" dirty="0"/>
              <a:t> değerini tanımlamak için kullanılan bir fonksiyondur.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=Eğer(</a:t>
            </a:r>
            <a:r>
              <a:rPr lang="tr-TR" sz="2800" dirty="0" err="1"/>
              <a:t>mantıksal_sınama</a:t>
            </a:r>
            <a:r>
              <a:rPr lang="tr-TR" sz="2800" dirty="0"/>
              <a:t>;[</a:t>
            </a:r>
            <a:r>
              <a:rPr lang="tr-TR" sz="2800" dirty="0" err="1"/>
              <a:t>eğer_doğruysa_değer</a:t>
            </a:r>
            <a:r>
              <a:rPr lang="tr-TR" sz="2800" dirty="0"/>
              <a:t>];[</a:t>
            </a:r>
            <a:r>
              <a:rPr lang="tr-TR" sz="2800" dirty="0" err="1"/>
              <a:t>eğer_yanlışsa_değer</a:t>
            </a:r>
            <a:r>
              <a:rPr lang="tr-TR" sz="2800" dirty="0"/>
              <a:t>])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 işlevi kullanılmasını anlamak için iki akış tipi bulunduğunu varsayalım. «Katmanlı» ve «Geçiş»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1410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Örnekte gibi B10 hücresinde akış tipi yazmak için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B10 = =EĞER(</a:t>
            </a:r>
            <a:r>
              <a:rPr lang="tr-TR" sz="2800" dirty="0">
                <a:solidFill>
                  <a:srgbClr val="FF0000"/>
                </a:solidFill>
              </a:rPr>
              <a:t>B9&lt;2100;"</a:t>
            </a:r>
            <a:r>
              <a:rPr lang="tr-TR" sz="2800" dirty="0">
                <a:solidFill>
                  <a:srgbClr val="00B050"/>
                </a:solidFill>
              </a:rPr>
              <a:t>Katmanlı </a:t>
            </a:r>
            <a:r>
              <a:rPr lang="tr-TR" sz="2800" dirty="0" err="1">
                <a:solidFill>
                  <a:srgbClr val="00B050"/>
                </a:solidFill>
              </a:rPr>
              <a:t>akış</a:t>
            </a:r>
            <a:r>
              <a:rPr lang="tr-TR" sz="2800" dirty="0" err="1"/>
              <a:t>";"</a:t>
            </a:r>
            <a:r>
              <a:rPr lang="tr-TR" sz="2800" dirty="0" err="1">
                <a:solidFill>
                  <a:srgbClr val="0070C0"/>
                </a:solidFill>
              </a:rPr>
              <a:t>Geçiş</a:t>
            </a:r>
            <a:r>
              <a:rPr lang="tr-TR" sz="2800" dirty="0">
                <a:solidFill>
                  <a:srgbClr val="0070C0"/>
                </a:solidFill>
              </a:rPr>
              <a:t> bölgede</a:t>
            </a:r>
            <a:r>
              <a:rPr lang="tr-TR" sz="2800" dirty="0"/>
              <a:t>")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Bunun manası, Reynolds sayısının değeri 2100’den az ise «Katmanlı akış» B10 hücrede yaz değilse «Geçiş bölge» yaz.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F64A749-2E2E-4287-B801-F1610D97FECC}"/>
              </a:ext>
            </a:extLst>
          </p:cNvPr>
          <p:cNvSpPr txBox="1"/>
          <p:nvPr/>
        </p:nvSpPr>
        <p:spPr>
          <a:xfrm>
            <a:off x="3726327" y="1750811"/>
            <a:ext cx="17059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Mantıksal </a:t>
            </a:r>
          </a:p>
          <a:p>
            <a:pPr algn="ctr"/>
            <a:r>
              <a:rPr lang="tr-TR" sz="2800" dirty="0">
                <a:solidFill>
                  <a:srgbClr val="FF0000"/>
                </a:solidFill>
              </a:rPr>
              <a:t>sınama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CE0C832-8955-4B4B-B957-985056943EB0}"/>
              </a:ext>
            </a:extLst>
          </p:cNvPr>
          <p:cNvSpPr txBox="1"/>
          <p:nvPr/>
        </p:nvSpPr>
        <p:spPr>
          <a:xfrm>
            <a:off x="5510113" y="1676981"/>
            <a:ext cx="15584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00B050"/>
                </a:solidFill>
              </a:rPr>
              <a:t>eğer</a:t>
            </a:r>
          </a:p>
          <a:p>
            <a:r>
              <a:rPr lang="tr-TR" sz="2800" dirty="0">
                <a:solidFill>
                  <a:srgbClr val="00B050"/>
                </a:solidFill>
              </a:rPr>
              <a:t>doğruysa</a:t>
            </a:r>
          </a:p>
          <a:p>
            <a:r>
              <a:rPr lang="tr-TR" sz="2800" dirty="0">
                <a:solidFill>
                  <a:srgbClr val="00B050"/>
                </a:solidFill>
              </a:rPr>
              <a:t>değer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0492B56-A6AB-4F8C-82CC-9593A3A92D47}"/>
              </a:ext>
            </a:extLst>
          </p:cNvPr>
          <p:cNvSpPr txBox="1"/>
          <p:nvPr/>
        </p:nvSpPr>
        <p:spPr>
          <a:xfrm>
            <a:off x="8131143" y="1676981"/>
            <a:ext cx="13564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0070C0"/>
                </a:solidFill>
              </a:rPr>
              <a:t>eğer</a:t>
            </a:r>
          </a:p>
          <a:p>
            <a:r>
              <a:rPr lang="tr-TR" sz="2800" dirty="0">
                <a:solidFill>
                  <a:srgbClr val="0070C0"/>
                </a:solidFill>
              </a:rPr>
              <a:t>yanlışsa</a:t>
            </a:r>
          </a:p>
          <a:p>
            <a:r>
              <a:rPr lang="tr-TR" sz="2800" dirty="0">
                <a:solidFill>
                  <a:srgbClr val="0070C0"/>
                </a:solidFill>
              </a:rPr>
              <a:t>değer</a:t>
            </a:r>
          </a:p>
        </p:txBody>
      </p:sp>
    </p:spTree>
    <p:extLst>
      <p:ext uri="{BB962C8B-B14F-4D97-AF65-F5344CB8AC3E}">
        <p14:creationId xmlns:p14="http://schemas.microsoft.com/office/powerpoint/2010/main" val="26391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FE8F270-90B9-4BFB-8C74-EF6A758F7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51121" b="41835"/>
          <a:stretch/>
        </p:blipFill>
        <p:spPr>
          <a:xfrm>
            <a:off x="1484309" y="504497"/>
            <a:ext cx="9973657" cy="379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39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Aşağıdaki gibi sonuç elde edilecektir.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DDF5AC3-8C5D-4EBD-B115-32A4B2E78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35" r="58233" b="41835"/>
          <a:stretch/>
        </p:blipFill>
        <p:spPr>
          <a:xfrm>
            <a:off x="1484310" y="1489096"/>
            <a:ext cx="10018713" cy="43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8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Çoğu zaman tek bir koşul yeterli olmaz. Bu gibi durumlarda birden fazla eğer fonksiyonu kullanılır.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Reynolds sayısına göre üç akış tipi vardır.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 durumda tek bir EĞER fonksiyonu yeterli olmayacağından iç içe birden fazla eğer fonksiyonu kullanılmalıdır.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Bunu anlamak için işleme akış diyagramı (algoritmasını) yazalım.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17295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Nesne 6">
            <a:extLst>
              <a:ext uri="{FF2B5EF4-FFF2-40B4-BE49-F238E27FC236}">
                <a16:creationId xmlns:a16="http://schemas.microsoft.com/office/drawing/2014/main" id="{A502A884-D38D-42DE-89B6-B50C0AF973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453624"/>
              </p:ext>
            </p:extLst>
          </p:nvPr>
        </p:nvGraphicFramePr>
        <p:xfrm>
          <a:off x="1532759" y="244521"/>
          <a:ext cx="4142828" cy="5813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Visio" r:id="rId3" imgW="5343649" imgH="7495995" progId="Visio.Drawing.15">
                  <p:embed/>
                </p:oleObj>
              </mc:Choice>
              <mc:Fallback>
                <p:oleObj name="Visio" r:id="rId3" imgW="5343649" imgH="7495995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32759" y="244521"/>
                        <a:ext cx="4142828" cy="5813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ikdörtgen 7">
            <a:extLst>
              <a:ext uri="{FF2B5EF4-FFF2-40B4-BE49-F238E27FC236}">
                <a16:creationId xmlns:a16="http://schemas.microsoft.com/office/drawing/2014/main" id="{F5096280-DDB3-4A0F-A3B7-B1B634D158C2}"/>
              </a:ext>
            </a:extLst>
          </p:cNvPr>
          <p:cNvSpPr/>
          <p:nvPr/>
        </p:nvSpPr>
        <p:spPr>
          <a:xfrm>
            <a:off x="6096000" y="1007344"/>
            <a:ext cx="5470634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B10 =EĞER(B9&lt;2100;"Katmanlı </a:t>
            </a:r>
            <a:r>
              <a:rPr lang="tr-TR" sz="2800" dirty="0" err="1"/>
              <a:t>akış";EĞER</a:t>
            </a:r>
            <a:r>
              <a:rPr lang="tr-TR" sz="2800" dirty="0"/>
              <a:t>(B9&lt;4000;"Geçiş bölgede";"</a:t>
            </a:r>
            <a:r>
              <a:rPr lang="tr-TR" sz="2800" dirty="0" err="1"/>
              <a:t>Terbülens</a:t>
            </a:r>
            <a:r>
              <a:rPr lang="tr-TR" sz="2800" dirty="0"/>
              <a:t> akış "))  </a:t>
            </a:r>
          </a:p>
        </p:txBody>
      </p:sp>
    </p:spTree>
    <p:extLst>
      <p:ext uri="{BB962C8B-B14F-4D97-AF65-F5344CB8AC3E}">
        <p14:creationId xmlns:p14="http://schemas.microsoft.com/office/powerpoint/2010/main" val="87592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0ECEDCC-46A7-4575-B5DE-357FEE062E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58879" b="42065"/>
          <a:stretch/>
        </p:blipFill>
        <p:spPr>
          <a:xfrm>
            <a:off x="1225722" y="822434"/>
            <a:ext cx="9740555" cy="438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932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635061"/>
          </a:xfrm>
        </p:spPr>
        <p:txBody>
          <a:bodyPr anchor="t" anchorCtr="0">
            <a:normAutofit lnSpcReduction="1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boruda akan suyun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Borunun iç çapı 3 cm'dir.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Suyun yoğunluğu 997,1 kg/m</a:t>
            </a:r>
            <a:r>
              <a:rPr lang="tr-TR" sz="2800" baseline="30000" dirty="0"/>
              <a:t>3</a:t>
            </a:r>
            <a:r>
              <a:rPr lang="tr-TR" sz="2800" dirty="0"/>
              <a:t>'tür.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Suyun viskozitesi 880,637 x 10</a:t>
            </a:r>
            <a:r>
              <a:rPr lang="tr-TR" sz="2800" baseline="30000" dirty="0"/>
              <a:t>-6</a:t>
            </a:r>
            <a:r>
              <a:rPr lang="tr-TR" sz="2800" dirty="0"/>
              <a:t> </a:t>
            </a:r>
            <a:r>
              <a:rPr lang="tr-TR" sz="2800" dirty="0" err="1"/>
              <a:t>Pa</a:t>
            </a:r>
            <a:r>
              <a:rPr lang="tr-TR" sz="2800" dirty="0"/>
              <a:t> s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Akışın akış hızı, </a:t>
            </a:r>
            <a:r>
              <a:rPr lang="tr-TR" sz="2800" dirty="0">
                <a:solidFill>
                  <a:srgbClr val="00B050"/>
                </a:solidFill>
              </a:rPr>
              <a:t>kütlesel akış debi </a:t>
            </a:r>
            <a:r>
              <a:rPr lang="tr-TR" sz="2800" dirty="0"/>
              <a:t>veya </a:t>
            </a:r>
            <a:r>
              <a:rPr lang="tr-TR" sz="2800" dirty="0">
                <a:solidFill>
                  <a:srgbClr val="0070C0"/>
                </a:solidFill>
              </a:rPr>
              <a:t>hacimsel akış debi </a:t>
            </a:r>
            <a:r>
              <a:rPr lang="tr-TR" sz="2800" dirty="0">
                <a:solidFill>
                  <a:schemeClr val="tx2"/>
                </a:solidFill>
              </a:rPr>
              <a:t>herhangi birisinden verilirse diğer akış hızlarını hesaplayan bir sayfayı Excel’de geliştirin.</a:t>
            </a:r>
          </a:p>
        </p:txBody>
      </p:sp>
    </p:spTree>
    <p:extLst>
      <p:ext uri="{BB962C8B-B14F-4D97-AF65-F5344CB8AC3E}">
        <p14:creationId xmlns:p14="http://schemas.microsoft.com/office/powerpoint/2010/main" val="786448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Akış hızı (m/s) ,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Kütlesel akış debi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tr-TR" sz="2800" dirty="0"/>
                  <a:t> (kg/s) ve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Hacimsel akış debi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</m:oMath>
                </a14:m>
                <a:r>
                  <a:rPr lang="tr-TR" sz="2800" dirty="0"/>
                  <a:t> (m</a:t>
                </a:r>
                <a:r>
                  <a:rPr lang="tr-TR" sz="2800" baseline="30000" dirty="0"/>
                  <a:t>3</a:t>
                </a:r>
                <a:r>
                  <a:rPr lang="tr-TR" sz="2800" dirty="0"/>
                  <a:t>/s).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Bu örnek çözmek için ilk önce akış hızı (m/s) ve kütlesel akış debi (kg/s), alınacaktır.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/>
                  <a:t>Çözümü anlamak için işleme akış diyagramı (algoritmasını) yazalım.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4975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E03AC96-3FEC-4879-A1F4-54F230B36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640" y="362607"/>
            <a:ext cx="3875666" cy="628305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408F6B7-8388-449C-9C92-D44182FD9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373" y="362606"/>
            <a:ext cx="4182829" cy="628305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CBA2D4CF-647B-40C1-803F-AE037057BDF3}"/>
              </a:ext>
            </a:extLst>
          </p:cNvPr>
          <p:cNvSpPr/>
          <p:nvPr/>
        </p:nvSpPr>
        <p:spPr>
          <a:xfrm>
            <a:off x="1354694" y="1352000"/>
            <a:ext cx="3259286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akış hızı hücresinde</a:t>
            </a:r>
          </a:p>
        </p:txBody>
      </p:sp>
    </p:spTree>
    <p:extLst>
      <p:ext uri="{BB962C8B-B14F-4D97-AF65-F5344CB8AC3E}">
        <p14:creationId xmlns:p14="http://schemas.microsoft.com/office/powerpoint/2010/main" val="1808061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20 kg </a:t>
            </a:r>
            <a:r>
              <a:rPr lang="tr-TR" sz="2800" dirty="0" err="1"/>
              <a:t>sakkaroz</a:t>
            </a:r>
            <a:r>
              <a:rPr lang="tr-TR" sz="2800" dirty="0"/>
              <a:t> , 80 kg su, çözeltinin yoğunluğu 1083 kg/m</a:t>
            </a:r>
            <a:r>
              <a:rPr lang="tr-TR" sz="2800" baseline="30000" dirty="0"/>
              <a:t>3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30 </a:t>
            </a:r>
            <a:r>
              <a:rPr lang="tr-TR" sz="2800" dirty="0" err="1"/>
              <a:t>kag</a:t>
            </a:r>
            <a:r>
              <a:rPr lang="tr-TR" sz="2800" dirty="0"/>
              <a:t> </a:t>
            </a:r>
            <a:r>
              <a:rPr lang="tr-TR" sz="2800" dirty="0" err="1"/>
              <a:t>sakkaroz</a:t>
            </a:r>
            <a:r>
              <a:rPr lang="tr-TR" sz="2800" dirty="0"/>
              <a:t>, 70 kg su, çözeltinin yoğunluğu 1129 kg/m</a:t>
            </a:r>
            <a:r>
              <a:rPr lang="tr-TR" sz="2800" baseline="30000" dirty="0"/>
              <a:t>3</a:t>
            </a:r>
            <a:endParaRPr lang="tr-TR" sz="2800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/>
              <a:t>		İçin hesaplamalar tekrarlayınız</a:t>
            </a:r>
          </a:p>
        </p:txBody>
      </p:sp>
    </p:spTree>
    <p:extLst>
      <p:ext uri="{BB962C8B-B14F-4D97-AF65-F5344CB8AC3E}">
        <p14:creationId xmlns:p14="http://schemas.microsoft.com/office/powerpoint/2010/main" val="3926466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BA2D4CF-647B-40C1-803F-AE037057BDF3}"/>
              </a:ext>
            </a:extLst>
          </p:cNvPr>
          <p:cNvSpPr/>
          <p:nvPr/>
        </p:nvSpPr>
        <p:spPr>
          <a:xfrm>
            <a:off x="1354694" y="1352000"/>
            <a:ext cx="3259286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kütlesel akış debi hücresinde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B258091-5781-43A7-A693-5D3916705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94" y="362605"/>
            <a:ext cx="3868868" cy="628305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1C18511-28DA-43AC-9B29-47ECDC297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531" y="362605"/>
            <a:ext cx="4175492" cy="62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400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 algn="l"/>
            <a:r>
              <a:rPr lang="tr-TR" sz="3600" dirty="0">
                <a:solidFill>
                  <a:srgbClr val="FF0000"/>
                </a:solidFill>
              </a:rPr>
              <a:t>VE(AND) 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63506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Excel tablosunda mantıksal sınamaların birden fazla zorunlu koşula bağlı olarak yapılması için </a:t>
            </a:r>
            <a:r>
              <a:rPr lang="tr-TR" sz="2800" b="1" dirty="0"/>
              <a:t>Ve</a:t>
            </a:r>
            <a:r>
              <a:rPr lang="tr-TR" sz="2800" dirty="0"/>
              <a:t> fonksiyonu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=VE(koşul1 ; koşul2;….)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VE</a:t>
            </a:r>
            <a:r>
              <a:rPr lang="tr-TR" sz="2800" dirty="0"/>
              <a:t> fonksiyonu verilen koşullardan hepsi doğru ise </a:t>
            </a:r>
            <a:r>
              <a:rPr lang="tr-TR" sz="2800" b="1" dirty="0"/>
              <a:t>doğru</a:t>
            </a:r>
            <a:r>
              <a:rPr lang="tr-TR" sz="2800" dirty="0"/>
              <a:t> sonucunu verir; verilen koşullardan en az biri yanlış olduğunda ise </a:t>
            </a:r>
            <a:r>
              <a:rPr lang="tr-TR" sz="2800" b="1" dirty="0"/>
              <a:t>yanlış</a:t>
            </a:r>
            <a:r>
              <a:rPr lang="tr-TR" sz="2800" dirty="0"/>
              <a:t> sonucunu verir.</a:t>
            </a:r>
          </a:p>
        </p:txBody>
      </p:sp>
    </p:spTree>
    <p:extLst>
      <p:ext uri="{BB962C8B-B14F-4D97-AF65-F5344CB8AC3E}">
        <p14:creationId xmlns:p14="http://schemas.microsoft.com/office/powerpoint/2010/main" val="12069922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Eğer fonksiyonu içinde VE fonksiyonu şu şekilde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=Eğer(VE(koşul1;koşul2;..);[</a:t>
            </a:r>
            <a:r>
              <a:rPr lang="tr-TR" sz="2800" dirty="0" err="1"/>
              <a:t>eğer_doğruysa_değer</a:t>
            </a:r>
            <a:r>
              <a:rPr lang="tr-TR" sz="2800" dirty="0"/>
              <a:t>];[</a:t>
            </a:r>
            <a:r>
              <a:rPr lang="tr-TR" sz="2800" dirty="0" err="1"/>
              <a:t>eğer_yanlışsa_değer</a:t>
            </a:r>
            <a:r>
              <a:rPr lang="tr-TR" sz="2800" dirty="0"/>
              <a:t>])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14298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 algn="l"/>
            <a:r>
              <a:rPr lang="tr-TR" sz="3600" dirty="0">
                <a:solidFill>
                  <a:srgbClr val="FF0000"/>
                </a:solidFill>
              </a:rPr>
              <a:t>YADA(OR) 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463506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Excel tablosunda birden fazla koşulun yalnızca birinin gerçekleşmesi yeterli ise Yada fonksiyonu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=YADA(koşul1 ; koşul2;….)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YADA</a:t>
            </a:r>
            <a:r>
              <a:rPr lang="tr-TR" sz="2800" dirty="0"/>
              <a:t> fonksiyonu verilen koşullardan en az biri doğruysa </a:t>
            </a:r>
            <a:r>
              <a:rPr lang="tr-TR" sz="2800" b="1" dirty="0"/>
              <a:t>doğru</a:t>
            </a:r>
            <a:r>
              <a:rPr lang="tr-TR" sz="2800" dirty="0"/>
              <a:t> sonucunu verir; verilen koşullardan tümü yanlış olduğunda ise </a:t>
            </a:r>
            <a:r>
              <a:rPr lang="tr-TR" sz="2800" b="1" dirty="0"/>
              <a:t>yanlış</a:t>
            </a:r>
            <a:r>
              <a:rPr lang="tr-TR" sz="2800" dirty="0"/>
              <a:t> sonucunu verir.</a:t>
            </a:r>
          </a:p>
        </p:txBody>
      </p:sp>
    </p:spTree>
    <p:extLst>
      <p:ext uri="{BB962C8B-B14F-4D97-AF65-F5344CB8AC3E}">
        <p14:creationId xmlns:p14="http://schemas.microsoft.com/office/powerpoint/2010/main" val="663435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Eğer fonksiyonu içinde YADA fonksiyonu şu şekilde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=Eğer(YADA(koşul1;koşul2;..);[</a:t>
            </a:r>
            <a:r>
              <a:rPr lang="tr-TR" sz="2800" dirty="0" err="1"/>
              <a:t>eğer_doğruysa_değer</a:t>
            </a:r>
            <a:r>
              <a:rPr lang="tr-TR" sz="2800" dirty="0"/>
              <a:t>];[</a:t>
            </a:r>
            <a:r>
              <a:rPr lang="tr-TR" sz="2800" dirty="0" err="1"/>
              <a:t>eğer_yanlışsa_değer</a:t>
            </a:r>
            <a:r>
              <a:rPr lang="tr-TR" sz="2800" dirty="0"/>
              <a:t>])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676559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Daha önce hazırlanan Excel çalışma sayfada aşağıdaki tablo gibi akış hızının satırdan sonra bir satır ve hesaplanan satırdan sonra iki satır ekleyeniniz. Bir sütün Ekleyeydiniz.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D372518-9316-4D87-9DB2-35D51B937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50991" b="36775"/>
          <a:stretch/>
        </p:blipFill>
        <p:spPr>
          <a:xfrm>
            <a:off x="1994321" y="2412123"/>
            <a:ext cx="8998690" cy="39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347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akış hızı hücresinde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408F6B7-8388-449C-9C92-D44182FD9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373" y="362606"/>
            <a:ext cx="4182829" cy="6283055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624BC64-DE50-4498-8C9F-7BFB38D58E8A}"/>
              </a:ext>
            </a:extLst>
          </p:cNvPr>
          <p:cNvSpPr/>
          <p:nvPr/>
        </p:nvSpPr>
        <p:spPr>
          <a:xfrm>
            <a:off x="1484310" y="1688251"/>
            <a:ext cx="62490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B10=</a:t>
            </a:r>
            <a:r>
              <a:rPr lang="tr-TR" sz="2800" dirty="0">
                <a:solidFill>
                  <a:srgbClr val="FF0000"/>
                </a:solidFill>
              </a:rPr>
              <a:t>EĞER</a:t>
            </a:r>
            <a:r>
              <a:rPr lang="tr-TR" sz="2800" dirty="0"/>
              <a:t>(</a:t>
            </a:r>
            <a:r>
              <a:rPr lang="tr-TR" sz="2800" dirty="0">
                <a:solidFill>
                  <a:srgbClr val="00B050"/>
                </a:solidFill>
              </a:rPr>
              <a:t>YADA</a:t>
            </a:r>
            <a:r>
              <a:rPr lang="tr-TR" sz="2800" dirty="0"/>
              <a:t>(</a:t>
            </a:r>
            <a:r>
              <a:rPr lang="tr-TR" sz="2800" dirty="0">
                <a:solidFill>
                  <a:srgbClr val="0070C0"/>
                </a:solidFill>
              </a:rPr>
              <a:t>VE</a:t>
            </a:r>
            <a:r>
              <a:rPr lang="tr-TR" sz="2800" dirty="0"/>
              <a:t>(B3=0;B4=0);</a:t>
            </a:r>
            <a:r>
              <a:rPr lang="tr-TR" sz="2800" dirty="0">
                <a:solidFill>
                  <a:srgbClr val="0070C0"/>
                </a:solidFill>
              </a:rPr>
              <a:t>VE</a:t>
            </a:r>
            <a:r>
              <a:rPr lang="tr-TR" sz="2800" dirty="0"/>
              <a:t>(B3&lt;&gt;0;B4&lt;&gt;0));"hata </a:t>
            </a:r>
            <a:r>
              <a:rPr lang="tr-TR" sz="2800" dirty="0" err="1"/>
              <a:t>Mesaj";</a:t>
            </a:r>
            <a:r>
              <a:rPr lang="tr-TR" sz="2800" dirty="0" err="1">
                <a:solidFill>
                  <a:srgbClr val="FF0000"/>
                </a:solidFill>
              </a:rPr>
              <a:t>EĞER</a:t>
            </a:r>
            <a:r>
              <a:rPr lang="tr-TR" sz="2800" dirty="0"/>
              <a:t>(B3=0;B4*4/(B6*Pİ()*B5*B5);B3))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17C4064-9F8E-45FD-A951-0DE1C3997AC1}"/>
                  </a:ext>
                </a:extLst>
              </p:cNvPr>
              <p:cNvSpPr/>
              <p:nvPr/>
            </p:nvSpPr>
            <p:spPr>
              <a:xfrm>
                <a:off x="4688018" y="4399538"/>
                <a:ext cx="2815964" cy="1540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4 </m:t>
                          </m:r>
                          <m:acc>
                            <m:accPr>
                              <m:chr m:val="̇"/>
                              <m:ctrlPr>
                                <a:rPr lang="tr-TR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17C4064-9F8E-45FD-A951-0DE1C3997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018" y="4399538"/>
                <a:ext cx="2815964" cy="1540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856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kütlesel akış debi hücresinde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624BC64-DE50-4498-8C9F-7BFB38D58E8A}"/>
              </a:ext>
            </a:extLst>
          </p:cNvPr>
          <p:cNvSpPr/>
          <p:nvPr/>
        </p:nvSpPr>
        <p:spPr>
          <a:xfrm>
            <a:off x="1484310" y="1688251"/>
            <a:ext cx="62490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B11=</a:t>
            </a:r>
            <a:r>
              <a:rPr lang="tr-TR" sz="2800" dirty="0">
                <a:solidFill>
                  <a:srgbClr val="FF0000"/>
                </a:solidFill>
              </a:rPr>
              <a:t>EĞER</a:t>
            </a:r>
            <a:r>
              <a:rPr lang="tr-TR" sz="2800" dirty="0"/>
              <a:t>(</a:t>
            </a:r>
            <a:r>
              <a:rPr lang="tr-TR" sz="2800" dirty="0">
                <a:solidFill>
                  <a:srgbClr val="00B050"/>
                </a:solidFill>
              </a:rPr>
              <a:t>YADA</a:t>
            </a:r>
            <a:r>
              <a:rPr lang="tr-TR" sz="2800" dirty="0"/>
              <a:t>(</a:t>
            </a:r>
            <a:r>
              <a:rPr lang="tr-TR" sz="2800" dirty="0">
                <a:solidFill>
                  <a:srgbClr val="0070C0"/>
                </a:solidFill>
              </a:rPr>
              <a:t>VE</a:t>
            </a:r>
            <a:r>
              <a:rPr lang="tr-TR" sz="2800" dirty="0"/>
              <a:t>(B3=0;B4=0);</a:t>
            </a:r>
            <a:r>
              <a:rPr lang="tr-TR" sz="2800" dirty="0">
                <a:solidFill>
                  <a:srgbClr val="0070C0"/>
                </a:solidFill>
              </a:rPr>
              <a:t>VE</a:t>
            </a:r>
            <a:r>
              <a:rPr lang="tr-TR" sz="2800" dirty="0"/>
              <a:t>(B3&lt;&gt;0;B4&lt;&gt;0));"hata </a:t>
            </a:r>
            <a:r>
              <a:rPr lang="tr-TR" sz="2800" dirty="0" err="1"/>
              <a:t>Mesaj";</a:t>
            </a:r>
            <a:r>
              <a:rPr lang="tr-TR" sz="2800" dirty="0" err="1">
                <a:solidFill>
                  <a:srgbClr val="FF0000"/>
                </a:solidFill>
              </a:rPr>
              <a:t>EĞER</a:t>
            </a:r>
            <a:r>
              <a:rPr lang="tr-TR" sz="2800" dirty="0"/>
              <a:t>(B4=0;B3*B6*Pİ()*B5*B5/4;B4))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22E35ED-0182-4EBD-9912-46D124FF6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531" y="362605"/>
            <a:ext cx="4175492" cy="62830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E092D82-2B3B-42F5-AEF5-28E3E3504370}"/>
                  </a:ext>
                </a:extLst>
              </p:cNvPr>
              <p:cNvSpPr/>
              <p:nvPr/>
            </p:nvSpPr>
            <p:spPr>
              <a:xfrm>
                <a:off x="3868340" y="4137279"/>
                <a:ext cx="3212739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̅"/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DE092D82-2B3B-42F5-AEF5-28E3E35043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340" y="4137279"/>
                <a:ext cx="3212739" cy="1384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7440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Reynolds sayısını hep hesaplanan akış hızından (B11) hesaplaması gerek.  Bu yüzen B13 aşağıdaki gibi yazılması gerek.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B13=B11*B5*B6/B7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5E86B6A-F1DF-4A00-9655-E3C3319015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05" r="50000" b="32865"/>
          <a:stretch/>
        </p:blipFill>
        <p:spPr>
          <a:xfrm>
            <a:off x="1941313" y="2233448"/>
            <a:ext cx="9104706" cy="426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56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Hacimsel akış debi eklemek için, verilere bir satır, hesaplanana bir satır ekleyiniz. 2 sütün ekleyiniz.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020BE28-3666-4F30-9153-1960043B21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37543" b="30565"/>
          <a:stretch/>
        </p:blipFill>
        <p:spPr>
          <a:xfrm>
            <a:off x="1213945" y="1907627"/>
            <a:ext cx="10289078" cy="41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6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Aşağıdakileri belirleyiniz.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A) konsantrasyon, birim ağırlık başına ağırlık.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B) konsantrasyon, birim hacmi başına ağırlık.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C) </a:t>
            </a:r>
            <a:r>
              <a:rPr lang="tr-TR" sz="2800" dirty="0" err="1"/>
              <a:t>biriks</a:t>
            </a:r>
            <a:r>
              <a:rPr lang="tr-TR" sz="2800" dirty="0"/>
              <a:t>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D) </a:t>
            </a:r>
            <a:r>
              <a:rPr lang="tr-TR" sz="2800" dirty="0" err="1"/>
              <a:t>molarite</a:t>
            </a:r>
            <a:r>
              <a:rPr lang="tr-TR" sz="2800" dirty="0"/>
              <a:t>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E) </a:t>
            </a:r>
            <a:r>
              <a:rPr lang="tr-TR" sz="2800" dirty="0" err="1"/>
              <a:t>mol</a:t>
            </a:r>
            <a:r>
              <a:rPr lang="tr-TR" sz="2800" dirty="0"/>
              <a:t> oranı.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F) </a:t>
            </a:r>
            <a:r>
              <a:rPr lang="tr-TR" sz="2800" dirty="0" err="1"/>
              <a:t>molalite</a:t>
            </a:r>
            <a:r>
              <a:rPr lang="tr-TR" sz="2800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Sakkaroz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00B050"/>
                </a:solidFill>
              </a:rPr>
              <a:t>mol</a:t>
            </a:r>
            <a:r>
              <a:rPr lang="tr-TR" sz="2800" dirty="0">
                <a:solidFill>
                  <a:srgbClr val="00B050"/>
                </a:solidFill>
              </a:rPr>
              <a:t> kütlesi 342 g/</a:t>
            </a:r>
            <a:r>
              <a:rPr lang="tr-TR" sz="2800" dirty="0" err="1">
                <a:solidFill>
                  <a:srgbClr val="00B050"/>
                </a:solidFill>
              </a:rPr>
              <a:t>mol</a:t>
            </a:r>
            <a:r>
              <a:rPr lang="tr-TR" sz="2800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3115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akış hızı hücresinde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624BC64-DE50-4498-8C9F-7BFB38D58E8A}"/>
              </a:ext>
            </a:extLst>
          </p:cNvPr>
          <p:cNvSpPr/>
          <p:nvPr/>
        </p:nvSpPr>
        <p:spPr>
          <a:xfrm>
            <a:off x="1484310" y="1688251"/>
            <a:ext cx="62490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B11=</a:t>
            </a:r>
            <a:r>
              <a:rPr lang="tr-TR" sz="2800" dirty="0">
                <a:solidFill>
                  <a:srgbClr val="7030A0"/>
                </a:solidFill>
              </a:rPr>
              <a:t>EĞER</a:t>
            </a:r>
            <a:r>
              <a:rPr lang="tr-TR" sz="2800" dirty="0"/>
              <a:t>(YADA(VE(B3=0;B4=0;B5=0);VE(B3&lt;&gt;0;B4&lt;&gt;0;B5&lt;&gt;0);VE(B3&lt;&gt;0;B4&lt;&gt;0);VE(B3&lt;&gt;0;B5&lt;&gt;0);VE(B4&lt;&gt;0;B5&lt;&gt;0));"hata </a:t>
            </a:r>
            <a:r>
              <a:rPr lang="tr-TR" sz="2800" dirty="0" err="1"/>
              <a:t>Mesaj";</a:t>
            </a:r>
            <a:r>
              <a:rPr lang="tr-TR" sz="2800" dirty="0" err="1">
                <a:solidFill>
                  <a:srgbClr val="FF0000"/>
                </a:solidFill>
              </a:rPr>
              <a:t>EĞER</a:t>
            </a:r>
            <a:r>
              <a:rPr lang="tr-TR" sz="2800" dirty="0"/>
              <a:t>(B3=0;EĞER(B4=0;</a:t>
            </a:r>
            <a:r>
              <a:rPr lang="tr-TR" sz="2800" dirty="0">
                <a:solidFill>
                  <a:srgbClr val="0070C0"/>
                </a:solidFill>
              </a:rPr>
              <a:t>B5/(Pİ()*B6*B6/4)</a:t>
            </a:r>
            <a:r>
              <a:rPr lang="tr-TR" sz="2800" dirty="0"/>
              <a:t>;</a:t>
            </a:r>
            <a:r>
              <a:rPr lang="tr-TR" sz="2800" dirty="0">
                <a:solidFill>
                  <a:srgbClr val="00B050"/>
                </a:solidFill>
              </a:rPr>
              <a:t>B4/(B7*Pİ()*B6*B6/4)</a:t>
            </a:r>
            <a:r>
              <a:rPr lang="tr-TR" sz="2800" dirty="0"/>
              <a:t>);B3))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F35BDBE-DC72-4128-9421-751844245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3373" y="244365"/>
            <a:ext cx="3890379" cy="63692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D402887F-DC48-46A9-A79F-25BC8D676051}"/>
                  </a:ext>
                </a:extLst>
              </p:cNvPr>
              <p:cNvSpPr/>
              <p:nvPr/>
            </p:nvSpPr>
            <p:spPr>
              <a:xfrm>
                <a:off x="3677702" y="4291436"/>
                <a:ext cx="2815964" cy="1540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4 </m:t>
                          </m:r>
                          <m:acc>
                            <m:accPr>
                              <m:chr m:val="̇"/>
                              <m:ctrlPr>
                                <a:rPr lang="tr-TR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32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7" name="Dikdörtgen 6">
                <a:extLst>
                  <a:ext uri="{FF2B5EF4-FFF2-40B4-BE49-F238E27FC236}">
                    <a16:creationId xmlns:a16="http://schemas.microsoft.com/office/drawing/2014/main" id="{D402887F-DC48-46A9-A79F-25BC8D6760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02" y="4291436"/>
                <a:ext cx="2815964" cy="1540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EFDDCDB6-E3E9-4607-835C-A248D4F427E8}"/>
                  </a:ext>
                </a:extLst>
              </p:cNvPr>
              <p:cNvSpPr/>
              <p:nvPr/>
            </p:nvSpPr>
            <p:spPr>
              <a:xfrm>
                <a:off x="3677702" y="5781934"/>
                <a:ext cx="2290050" cy="971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num>
                        <m:den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tr-TR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4 </m:t>
                          </m:r>
                          <m:acc>
                            <m:accPr>
                              <m:chr m:val="̇"/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num>
                        <m:den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EFDDCDB6-E3E9-4607-835C-A248D4F427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02" y="5781934"/>
                <a:ext cx="2290050" cy="9717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373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kütlesel akış debi hücresinde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624BC64-DE50-4498-8C9F-7BFB38D58E8A}"/>
              </a:ext>
            </a:extLst>
          </p:cNvPr>
          <p:cNvSpPr/>
          <p:nvPr/>
        </p:nvSpPr>
        <p:spPr>
          <a:xfrm>
            <a:off x="1484310" y="1688251"/>
            <a:ext cx="62490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B12=EĞER(YADA(VE(B3=0;B4=0;B5=0);VE(B3&lt;&gt;0;B4&lt;&gt;0;B5&lt;&gt;0);VE(B3&lt;&gt;0;B4&lt;&gt;0);VE(B3&lt;&gt;0;B5&lt;&gt;0);VE(B4&lt;&gt;0;B5&lt;&gt;0));"hata </a:t>
            </a:r>
            <a:r>
              <a:rPr lang="tr-TR" sz="2800" dirty="0" err="1"/>
              <a:t>Mesaj";EĞER</a:t>
            </a:r>
            <a:r>
              <a:rPr lang="tr-TR" sz="2800" dirty="0"/>
              <a:t>(B4=0;EĞER(B3=0;</a:t>
            </a:r>
            <a:r>
              <a:rPr lang="tr-TR" sz="2800" dirty="0">
                <a:solidFill>
                  <a:srgbClr val="0070C0"/>
                </a:solidFill>
              </a:rPr>
              <a:t>B7*B5</a:t>
            </a:r>
            <a:r>
              <a:rPr lang="tr-TR" sz="2800" dirty="0"/>
              <a:t>;</a:t>
            </a:r>
            <a:r>
              <a:rPr lang="tr-TR" sz="2800" dirty="0">
                <a:solidFill>
                  <a:srgbClr val="FF0000"/>
                </a:solidFill>
              </a:rPr>
              <a:t>B3*B7*Pİ()*B6*B6/4);</a:t>
            </a:r>
            <a:r>
              <a:rPr lang="tr-TR" sz="2800" dirty="0"/>
              <a:t>B4))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E6658EEB-0759-4527-9DB7-729E902C5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717" y="276035"/>
            <a:ext cx="3851690" cy="63059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39F49D3D-EADE-4704-A0F6-DCA5AACCECC7}"/>
                  </a:ext>
                </a:extLst>
              </p:cNvPr>
              <p:cNvSpPr/>
              <p:nvPr/>
            </p:nvSpPr>
            <p:spPr>
              <a:xfrm>
                <a:off x="3773747" y="4386056"/>
                <a:ext cx="3212739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̅"/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num>
                        <m:den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tr-TR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39F49D3D-EADE-4704-A0F6-DCA5AACCEC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747" y="4386056"/>
                <a:ext cx="3212739" cy="1384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0D282F0D-2803-4D2B-8AEE-F4825183E88A}"/>
                  </a:ext>
                </a:extLst>
              </p:cNvPr>
              <p:cNvSpPr/>
              <p:nvPr/>
            </p:nvSpPr>
            <p:spPr>
              <a:xfrm>
                <a:off x="3744279" y="5877772"/>
                <a:ext cx="1473737" cy="5367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acc>
                        <m:accPr>
                          <m:chr m:val="̇"/>
                          <m:ctrlP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</m:oMath>
                  </m:oMathPara>
                </a14:m>
                <a:endParaRPr lang="tr-T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0D282F0D-2803-4D2B-8AEE-F4825183E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279" y="5877772"/>
                <a:ext cx="1473737" cy="5367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19835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6D067E-5D66-4E17-951E-92953E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2607"/>
            <a:ext cx="10018713" cy="542859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Hesaplanacak Hacimsel akış debi hücresinde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624BC64-DE50-4498-8C9F-7BFB38D58E8A}"/>
              </a:ext>
            </a:extLst>
          </p:cNvPr>
          <p:cNvSpPr/>
          <p:nvPr/>
        </p:nvSpPr>
        <p:spPr>
          <a:xfrm>
            <a:off x="1484310" y="1688251"/>
            <a:ext cx="62490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B13=EĞER(YADA(VE(B3=0;B4=0;B5=0);VE(B3&lt;&gt;0;B4&lt;&gt;0;B5&lt;&gt;0);VE(B3&lt;&gt;0;B4&lt;&gt;0);VE(B3&lt;&gt;0;B5&lt;&gt;0);VE(B4&lt;&gt;0;B5&lt;&gt;0));"hata </a:t>
            </a:r>
            <a:r>
              <a:rPr lang="tr-TR" sz="2800" dirty="0" err="1"/>
              <a:t>Mesaj";EĞER</a:t>
            </a:r>
            <a:r>
              <a:rPr lang="tr-TR" sz="2800" dirty="0"/>
              <a:t>(B5=0;EĞER(B3=0;</a:t>
            </a:r>
            <a:r>
              <a:rPr lang="tr-TR" sz="2800" dirty="0">
                <a:solidFill>
                  <a:srgbClr val="0070C0"/>
                </a:solidFill>
              </a:rPr>
              <a:t>B4/B7</a:t>
            </a:r>
            <a:r>
              <a:rPr lang="tr-TR" sz="2800" dirty="0"/>
              <a:t>;</a:t>
            </a:r>
            <a:r>
              <a:rPr lang="tr-TR" sz="2800" dirty="0">
                <a:solidFill>
                  <a:srgbClr val="FF0000"/>
                </a:solidFill>
              </a:rPr>
              <a:t>B3*B6*B6*Pİ()/4</a:t>
            </a:r>
            <a:r>
              <a:rPr lang="tr-TR" sz="2800" dirty="0"/>
              <a:t>);B5))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39F49D3D-EADE-4704-A0F6-DCA5AACCECC7}"/>
                  </a:ext>
                </a:extLst>
              </p:cNvPr>
              <p:cNvSpPr/>
              <p:nvPr/>
            </p:nvSpPr>
            <p:spPr>
              <a:xfrm>
                <a:off x="3773747" y="4386056"/>
                <a:ext cx="2737095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  <m:r>
                        <a:rPr lang="tr-T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̅"/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num>
                        <m:den>
                          <m:r>
                            <a:rPr lang="tr-T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tr-TR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39F49D3D-EADE-4704-A0F6-DCA5AACCEC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747" y="4386056"/>
                <a:ext cx="2737095" cy="13849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0D282F0D-2803-4D2B-8AEE-F4825183E88A}"/>
                  </a:ext>
                </a:extLst>
              </p:cNvPr>
              <p:cNvSpPr/>
              <p:nvPr/>
            </p:nvSpPr>
            <p:spPr>
              <a:xfrm>
                <a:off x="3773747" y="5586448"/>
                <a:ext cx="1267398" cy="976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tr-TR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8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num>
                        <m:den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0D282F0D-2803-4D2B-8AEE-F4825183E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747" y="5586448"/>
                <a:ext cx="1267398" cy="976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Resim 10">
            <a:extLst>
              <a:ext uri="{FF2B5EF4-FFF2-40B4-BE49-F238E27FC236}">
                <a16:creationId xmlns:a16="http://schemas.microsoft.com/office/drawing/2014/main" id="{7891EA35-699F-4EDD-859E-345F3CDB9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061" y="276035"/>
            <a:ext cx="3851690" cy="63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0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/>
                  <a:t>Konsantrasyon, birim </a:t>
                </a:r>
                <a:r>
                  <a:rPr lang="tr-TR" sz="2800" dirty="0">
                    <a:solidFill>
                      <a:srgbClr val="00B050"/>
                    </a:solidFill>
                  </a:rPr>
                  <a:t>ağırlık başına </a:t>
                </a:r>
                <a:r>
                  <a:rPr lang="tr-TR" sz="2800" dirty="0"/>
                  <a:t>ağırlık.</a:t>
                </a:r>
              </a:p>
              <a:p>
                <a:pPr marL="0" lv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𝑆𝑎𝑘𝑘𝑎𝑟𝑜𝑧𝑢𝑛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428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/>
                  <a:t>Konsantrasyon, birim </a:t>
                </a:r>
                <a:r>
                  <a:rPr lang="tr-TR" sz="2800" dirty="0">
                    <a:solidFill>
                      <a:srgbClr val="0070C0"/>
                    </a:solidFill>
                  </a:rPr>
                  <a:t>hacmi başına </a:t>
                </a:r>
                <a:r>
                  <a:rPr lang="tr-TR" sz="2800" dirty="0"/>
                  <a:t>ağırlık.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𝑆𝑎𝑘𝑘𝑎𝑟𝑜𝑧𝑢𝑛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</m:num>
                        <m:den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h𝑎𝑐𝑚𝚤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Çö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𝑧𝑒𝑙𝑡𝑖𝑛𝑖𝑛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h𝑎𝑐𝑚𝚤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𝑦𝑢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𝑢𝑛𝑙𝑢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680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Biriks</a:t>
                </a:r>
                <a:r>
                  <a:rPr lang="tr-TR" sz="2800" dirty="0"/>
                  <a:t> : 100 g sulu çözeltide bulunan çözünmüş madde miktarı (g)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𝐵𝑖𝑟𝑖𝑘𝑠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𝑆𝑎𝑘𝑘𝑎𝑟𝑜𝑧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1571" r="-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1012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</p:spPr>
            <p:txBody>
              <a:bodyPr anchor="t">
                <a:normAutofit fontScale="85000"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3300" dirty="0">
                    <a:solidFill>
                      <a:srgbClr val="FF0000"/>
                    </a:solidFill>
                  </a:rPr>
                  <a:t>Molarite</a:t>
                </a:r>
                <a:r>
                  <a:rPr lang="tr-TR" sz="3300" dirty="0"/>
                  <a:t>: çözeltinin birim litresi başına gram değerinin , çözünür maddenin molekül ağırlığına bölümü ile elde edilen çözelti konsantrasyonu.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𝑆𝑎𝑘𝑘𝑎𝑟𝑜𝑧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𝑠𝑦𝚤𝑠𝚤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𝑧𝑒𝑙𝑡𝑖𝑛𝑖𝑛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h𝑎𝑐𝑚𝚤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𝑙𝑖𝑡𝑟𝑒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𝑆𝑎𝑘𝑘𝑎𝑟𝑜𝑧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𝑡𝑙𝑒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Çö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𝑧𝑒𝑙𝑡𝑖𝑛𝑖𝑛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h𝑎𝑐𝑚𝚤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𝑙𝑖𝑡𝑟𝑒</m:t>
                              </m:r>
                              <m:r>
                                <a:rPr lang="tr-TR" sz="3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num>
                        <m:den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𝑆𝑎𝑘𝑘𝑎𝑟𝑜𝑧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𝑚𝑜𝑙𝑒𝑘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tr-TR" sz="3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𝑡𝑙𝑒</m:t>
                          </m:r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f>
                            <m:fPr>
                              <m:ctrlP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tr-TR" sz="3000" b="0" i="1" smtClean="0">
                                  <a:latin typeface="Cambria Math" panose="02040503050406030204" pitchFamily="18" charset="0"/>
                                </a:rPr>
                                <m:t>𝑚𝑜𝑙</m:t>
                              </m:r>
                            </m:den>
                          </m:f>
                          <m:r>
                            <a:rPr lang="tr-TR" sz="3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30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tr-TR" sz="2800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46D067E-5D66-4E17-951E-92953E8A5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362607"/>
                <a:ext cx="10018713" cy="5428593"/>
              </a:xfrm>
              <a:blipFill>
                <a:blip r:embed="rId2"/>
                <a:stretch>
                  <a:fillRect l="-2007" t="-213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6123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4397</TotalTime>
  <Words>1676</Words>
  <Application>Microsoft Office PowerPoint</Application>
  <PresentationFormat>Geniş ekran</PresentationFormat>
  <Paragraphs>182</Paragraphs>
  <Slides>52</Slides>
  <Notes>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8" baseType="lpstr">
      <vt:lpstr>Arial</vt:lpstr>
      <vt:lpstr>Calibri</vt:lpstr>
      <vt:lpstr>Cambria Math</vt:lpstr>
      <vt:lpstr>Corbel</vt:lpstr>
      <vt:lpstr>Paralaks</vt:lpstr>
      <vt:lpstr>Microsoft Visio Drawing</vt:lpstr>
      <vt:lpstr>Gıda Mühendisliğinde Bilgisayar Uygulamaları</vt:lpstr>
      <vt:lpstr>Bu hafta</vt:lpstr>
      <vt:lpstr>Çözeltinin konsantrasyonu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Nem Oranı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Reynolds Sayısı</vt:lpstr>
      <vt:lpstr>PowerPoint Sunusu</vt:lpstr>
      <vt:lpstr>PowerPoint Sunusu</vt:lpstr>
      <vt:lpstr>PowerPoint Sunusu</vt:lpstr>
      <vt:lpstr>PowerPoint Sunusu</vt:lpstr>
      <vt:lpstr>Örnek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</vt:lpstr>
      <vt:lpstr>PowerPoint Sunusu</vt:lpstr>
      <vt:lpstr>PowerPoint Sunusu</vt:lpstr>
      <vt:lpstr>PowerPoint Sunusu</vt:lpstr>
      <vt:lpstr>VE(AND) Fonksiyonu</vt:lpstr>
      <vt:lpstr>PowerPoint Sunusu</vt:lpstr>
      <vt:lpstr>YADA(OR) Fonksiyonu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790</cp:revision>
  <dcterms:created xsi:type="dcterms:W3CDTF">2017-08-15T06:05:11Z</dcterms:created>
  <dcterms:modified xsi:type="dcterms:W3CDTF">2018-11-19T13:57:28Z</dcterms:modified>
</cp:coreProperties>
</file>